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0" r:id="rId4"/>
    <p:sldId id="319" r:id="rId5"/>
    <p:sldId id="301" r:id="rId6"/>
    <p:sldId id="261" r:id="rId7"/>
    <p:sldId id="304" r:id="rId8"/>
    <p:sldId id="269" r:id="rId9"/>
    <p:sldId id="296" r:id="rId10"/>
    <p:sldId id="289" r:id="rId11"/>
    <p:sldId id="259" r:id="rId12"/>
    <p:sldId id="263" r:id="rId13"/>
    <p:sldId id="275" r:id="rId14"/>
    <p:sldId id="264" r:id="rId15"/>
    <p:sldId id="303" r:id="rId16"/>
    <p:sldId id="283" r:id="rId17"/>
    <p:sldId id="311" r:id="rId18"/>
    <p:sldId id="320" r:id="rId19"/>
    <p:sldId id="279" r:id="rId20"/>
    <p:sldId id="312" r:id="rId21"/>
    <p:sldId id="260" r:id="rId22"/>
    <p:sldId id="292" r:id="rId23"/>
    <p:sldId id="274" r:id="rId24"/>
    <p:sldId id="273" r:id="rId25"/>
    <p:sldId id="313" r:id="rId26"/>
    <p:sldId id="266" r:id="rId27"/>
    <p:sldId id="293" r:id="rId28"/>
    <p:sldId id="285" r:id="rId29"/>
    <p:sldId id="265" r:id="rId30"/>
    <p:sldId id="314" r:id="rId31"/>
    <p:sldId id="267" r:id="rId32"/>
    <p:sldId id="294" r:id="rId33"/>
    <p:sldId id="287" r:id="rId34"/>
    <p:sldId id="277" r:id="rId35"/>
    <p:sldId id="315" r:id="rId36"/>
    <p:sldId id="268" r:id="rId37"/>
    <p:sldId id="295" r:id="rId38"/>
    <p:sldId id="288" r:id="rId39"/>
    <p:sldId id="278" r:id="rId40"/>
    <p:sldId id="316" r:id="rId41"/>
    <p:sldId id="270" r:id="rId42"/>
    <p:sldId id="297" r:id="rId43"/>
    <p:sldId id="290" r:id="rId44"/>
    <p:sldId id="280" r:id="rId45"/>
    <p:sldId id="317" r:id="rId46"/>
    <p:sldId id="271" r:id="rId47"/>
    <p:sldId id="298" r:id="rId48"/>
    <p:sldId id="286" r:id="rId49"/>
    <p:sldId id="281" r:id="rId50"/>
    <p:sldId id="318" r:id="rId51"/>
    <p:sldId id="272" r:id="rId52"/>
    <p:sldId id="282" r:id="rId53"/>
    <p:sldId id="309" r:id="rId54"/>
    <p:sldId id="310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1"/>
  </p:normalViewPr>
  <p:slideViewPr>
    <p:cSldViewPr snapToGrid="0" snapToObjects="1">
      <p:cViewPr>
        <p:scale>
          <a:sx n="80" d="100"/>
          <a:sy n="80" d="100"/>
        </p:scale>
        <p:origin x="2520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BBBE-C98A-5F4F-9552-E97D0C4B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2C9E4-DD32-B043-AFDB-8E42EBCED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ED0B-BEB6-6541-B1C9-5EF6751E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FA7D6-788B-F447-B1C6-12B112E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D779B-4B88-5149-ABEA-B094D875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941B-D556-3945-A50D-5F980C98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F89-0D48-264E-A52C-28C53E11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AE966-F220-AC4E-93CA-3E7C5440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8847-E8E0-0141-9F4A-E9F9F8E4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3432-DCCE-C147-BF93-7779F78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3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90974-D346-F94A-955E-5DABFC114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685F-F860-A946-80E9-22064869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89DD-43A6-054C-8D05-09563B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4F78-CAD7-B345-9AC6-A8A3EF15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CBC3A-C217-5046-9CC6-CAE46EBD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8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349A-E393-304A-BECE-B2613BDD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B212-5085-2D46-88B4-A8133829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9686-0BFB-714C-9AF5-7FFD13ED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F5D3-332D-8E46-B257-A530E4AD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9D51-6EFF-EF43-A837-AB45D3E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86A9-AE47-7545-B56F-20226DA7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85D-37D3-4D43-BA6B-EBA65F5F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7A236-5E72-C446-91D9-2633E7C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65D70-7872-364F-9208-64785663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CDD6-C9D0-D149-B2E0-CA21997D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B578-9372-9C43-93AC-425AEEB8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9990-C8E3-0542-994D-E35E18CAF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63FED-4621-0C4C-955B-FFF825C0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5C02E-787F-7849-86B9-39DE4267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536E5-320C-3344-ABA3-75E50401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A4639-B4D5-354E-A471-7B252848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17E7-3DA0-2348-89E8-3773C088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D2F5-73EC-C040-A815-D426D59A0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83AB6-6D13-EB4A-BED1-4F8E1DCD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7823C-0961-7D46-85C1-DE556D9ED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28D05-2B71-4E44-B76F-81EF3FFFD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64AEC-2958-C743-90E0-7FCD54E8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5D921-CD49-5041-A1A2-CD9BF568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EAD5C-C264-B649-8C2A-16B06F06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110-F473-664C-B07A-A2D1FDC4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88A35-FEE5-734B-B4A9-AB61FA73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A4F19-F2BC-224C-AD62-6F69D53E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5BE72-2E70-F04E-B817-26BBFE4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C7321-3A52-214C-926E-C1C6331A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6D46A-BD6C-0441-91AA-0DC5F5F2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0D50F-1C47-B242-8D2C-FE5D1B6E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9298-A6F7-DD47-8780-5545E95E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89DD-B120-DA47-A6BC-579F6764B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4A35-5C26-F44D-A7DC-B44703E98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086F3-064A-4545-B3A0-A0F7BD0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AA34F-FB6D-2A48-BA6B-866668E8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0C079-6A21-7446-A293-FD2D8637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DE0A-E9F1-FC46-803A-9875F549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693A9-A59C-344A-B79B-BE4D459B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9B01-DD60-5444-9D12-C1BDC5B9F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AC1D-E9D0-8D4E-9069-AB860F48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DEFE8-F527-3041-AA7E-F92602AC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7DC0-B54E-AE4B-AFDD-0EE556E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D970D-CE46-184F-B02F-88CAFF1F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5A6-2C09-8249-9604-3ADBD54F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5A8A-F106-B642-BC7F-A6FC8B1CE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9F58-2736-974D-8A58-1FA50BA0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CFF3-93D5-734F-9A2F-3CCE1B2B8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2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10CA29-A660-D44A-8E87-3A3BCF031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95"/>
          <a:stretch/>
        </p:blipFill>
        <p:spPr>
          <a:xfrm>
            <a:off x="8164539" y="1332624"/>
            <a:ext cx="3884586" cy="392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76034-A1AF-F941-9084-F32BB0D03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2860" y="1122363"/>
            <a:ext cx="9144000" cy="2387600"/>
          </a:xfrm>
        </p:spPr>
        <p:txBody>
          <a:bodyPr/>
          <a:lstStyle/>
          <a:p>
            <a:r>
              <a:rPr lang="en-US" dirty="0"/>
              <a:t>NLP on </a:t>
            </a:r>
            <a:br>
              <a:rPr lang="en-US" dirty="0"/>
            </a:br>
            <a:r>
              <a:rPr lang="en-US" dirty="0"/>
              <a:t>“The </a:t>
            </a:r>
            <a:r>
              <a:rPr lang="en-US" dirty="0" err="1"/>
              <a:t>Stormlight</a:t>
            </a:r>
            <a:r>
              <a:rPr lang="en-US" dirty="0"/>
              <a:t> Archive”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958DB-D859-B342-845E-911D2E055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2860" y="3602038"/>
            <a:ext cx="9144000" cy="1655762"/>
          </a:xfrm>
        </p:spPr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2/26/21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238B47-FF0D-7F45-A8C8-9FFCCF1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" y="6049979"/>
            <a:ext cx="1648095" cy="810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85A39-4AC8-3843-83E4-801F1B3A686F}"/>
              </a:ext>
            </a:extLst>
          </p:cNvPr>
          <p:cNvSpPr txBox="1"/>
          <p:nvPr/>
        </p:nvSpPr>
        <p:spPr>
          <a:xfrm>
            <a:off x="1842607" y="6270469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 2021 Cohort</a:t>
            </a:r>
          </a:p>
        </p:txBody>
      </p:sp>
    </p:spTree>
    <p:extLst>
      <p:ext uri="{BB962C8B-B14F-4D97-AF65-F5344CB8AC3E}">
        <p14:creationId xmlns:p14="http://schemas.microsoft.com/office/powerpoint/2010/main" val="163236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80439-6BB5-844F-9AC5-DE959B36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2" y="770258"/>
            <a:ext cx="10853481" cy="5641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51262-21B6-C24C-A2E6-C6826BDB3D80}"/>
              </a:ext>
            </a:extLst>
          </p:cNvPr>
          <p:cNvSpPr txBox="1"/>
          <p:nvPr/>
        </p:nvSpPr>
        <p:spPr>
          <a:xfrm>
            <a:off x="457133" y="247038"/>
            <a:ext cx="5278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Shallan’s</a:t>
            </a:r>
            <a:r>
              <a:rPr lang="en-US" sz="2800" dirty="0"/>
              <a:t> journey via her subtopics: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7FADB-CE72-4D42-836F-DEEB08C9314C}"/>
              </a:ext>
            </a:extLst>
          </p:cNvPr>
          <p:cNvSpPr txBox="1"/>
          <p:nvPr/>
        </p:nvSpPr>
        <p:spPr>
          <a:xfrm>
            <a:off x="9154325" y="2457450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(top word of sub-topic)</a:t>
            </a:r>
          </a:p>
        </p:txBody>
      </p:sp>
    </p:spTree>
    <p:extLst>
      <p:ext uri="{BB962C8B-B14F-4D97-AF65-F5344CB8AC3E}">
        <p14:creationId xmlns:p14="http://schemas.microsoft.com/office/powerpoint/2010/main" val="113469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9366-A3FB-DA49-97F0-D1FEF9A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F2BC-709D-3449-BB5B-A8C6B3F4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topic modeling ultimately converged on mostly “physical” or “plot” things rather than concepts like morals, loss, honor, faith, etc. which the books go into a lot</a:t>
            </a:r>
          </a:p>
          <a:p>
            <a:r>
              <a:rPr lang="en-US" dirty="0"/>
              <a:t>Pare down the text to paragraph-level or smaller documents to get at more interesting topics</a:t>
            </a:r>
          </a:p>
          <a:p>
            <a:pPr lvl="1"/>
            <a:r>
              <a:rPr lang="en-US" dirty="0"/>
              <a:t>Did sentiment analysis which didn’t work very well, so that might help with that as well</a:t>
            </a:r>
          </a:p>
          <a:p>
            <a:r>
              <a:rPr lang="en-US" dirty="0"/>
              <a:t>Focus more specifically on one character to really dive deep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0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7C01-A507-3744-9292-E1CCE9C9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3244-DFA0-F44A-961A-88EB12EA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E04A66-BCBC-DB43-AC10-33504B0E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296" y="1012469"/>
            <a:ext cx="5120640" cy="3840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FCC7C0-EB23-F246-A958-3AB19F78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86" y="1012469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C70B65-535B-3B4B-8941-192971F8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8" y="1012469"/>
            <a:ext cx="5120640" cy="3840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FD0BE1-79E4-804D-BE8E-95F1FEAC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296" y="3820459"/>
            <a:ext cx="5120640" cy="3840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4DE9F3-8031-C646-9FAD-17E2AA631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86" y="3820459"/>
            <a:ext cx="5120640" cy="3840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0B978-AD42-0740-8A6D-FD36CC4AB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795" y="3820459"/>
            <a:ext cx="5120640" cy="384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326F8-72B1-0345-A9EC-FE3E7A64EA12}"/>
              </a:ext>
            </a:extLst>
          </p:cNvPr>
          <p:cNvSpPr txBox="1"/>
          <p:nvPr/>
        </p:nvSpPr>
        <p:spPr>
          <a:xfrm>
            <a:off x="1400812" y="1174678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Adolin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B60ED-5D48-4C41-AFFC-CC82991B5816}"/>
              </a:ext>
            </a:extLst>
          </p:cNvPr>
          <p:cNvSpPr txBox="1"/>
          <p:nvPr/>
        </p:nvSpPr>
        <p:spPr>
          <a:xfrm>
            <a:off x="5471480" y="1162664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Dalinar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33201-C716-9341-ABD4-7691F2868E8E}"/>
              </a:ext>
            </a:extLst>
          </p:cNvPr>
          <p:cNvSpPr txBox="1"/>
          <p:nvPr/>
        </p:nvSpPr>
        <p:spPr>
          <a:xfrm>
            <a:off x="9452040" y="1174678"/>
            <a:ext cx="1407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Kaladin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50C95-894D-734C-804E-ADBF6B09FD03}"/>
              </a:ext>
            </a:extLst>
          </p:cNvPr>
          <p:cNvSpPr txBox="1"/>
          <p:nvPr/>
        </p:nvSpPr>
        <p:spPr>
          <a:xfrm>
            <a:off x="1397215" y="4020164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Navani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8390B-4151-FC49-BCD0-72AA423328F1}"/>
              </a:ext>
            </a:extLst>
          </p:cNvPr>
          <p:cNvSpPr txBox="1"/>
          <p:nvPr/>
        </p:nvSpPr>
        <p:spPr>
          <a:xfrm>
            <a:off x="5552752" y="4008150"/>
            <a:ext cx="1089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Sezth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BF100-6778-094F-A7E0-21D90767E028}"/>
              </a:ext>
            </a:extLst>
          </p:cNvPr>
          <p:cNvSpPr txBox="1"/>
          <p:nvPr/>
        </p:nvSpPr>
        <p:spPr>
          <a:xfrm>
            <a:off x="9564057" y="4020164"/>
            <a:ext cx="100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Venli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50182-9FE3-2E46-9D67-471BB63BC871}"/>
              </a:ext>
            </a:extLst>
          </p:cNvPr>
          <p:cNvSpPr txBox="1"/>
          <p:nvPr/>
        </p:nvSpPr>
        <p:spPr>
          <a:xfrm>
            <a:off x="187289" y="308744"/>
            <a:ext cx="738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few other word clouds for the other characters:</a:t>
            </a:r>
          </a:p>
        </p:txBody>
      </p:sp>
    </p:spTree>
    <p:extLst>
      <p:ext uri="{BB962C8B-B14F-4D97-AF65-F5344CB8AC3E}">
        <p14:creationId xmlns:p14="http://schemas.microsoft.com/office/powerpoint/2010/main" val="2871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063C2-6AE7-B54F-BD11-3D9FF29D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5867400" cy="496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B5C07-92E4-B743-9954-EF18D4B56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231900"/>
            <a:ext cx="5880100" cy="496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56B9-6740-6D43-B19A-31C269A99484}"/>
              </a:ext>
            </a:extLst>
          </p:cNvPr>
          <p:cNvSpPr txBox="1"/>
          <p:nvPr/>
        </p:nvSpPr>
        <p:spPr>
          <a:xfrm>
            <a:off x="442913" y="457201"/>
            <a:ext cx="659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Dimensionality reduction plots with </a:t>
            </a:r>
            <a:r>
              <a:rPr lang="en-US" sz="2400" dirty="0" err="1"/>
              <a:t>kMeans</a:t>
            </a:r>
            <a:r>
              <a:rPr lang="en-US" sz="24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36529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C5234-0F47-D642-B81A-AB9ABA42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41" y="626188"/>
            <a:ext cx="7394734" cy="55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2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CAF66-8765-A94F-B991-3B0C0C75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64" y="283853"/>
            <a:ext cx="4439750" cy="3329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954D0-ADAE-9C47-83DC-35E01B64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300" y="369332"/>
            <a:ext cx="4439750" cy="3329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1D55A3-73CA-7646-8E7B-E09FEFF6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64" y="3528185"/>
            <a:ext cx="4439750" cy="332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DC4-44CA-C741-9E4C-5C7A7786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00" y="3528184"/>
            <a:ext cx="4439750" cy="33298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52BE3-179B-9D42-9518-216451576E3D}"/>
              </a:ext>
            </a:extLst>
          </p:cNvPr>
          <p:cNvSpPr txBox="1"/>
          <p:nvPr/>
        </p:nvSpPr>
        <p:spPr>
          <a:xfrm>
            <a:off x="0" y="107722"/>
            <a:ext cx="2586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Topics for pages </a:t>
            </a:r>
          </a:p>
        </p:txBody>
      </p:sp>
    </p:spTree>
    <p:extLst>
      <p:ext uri="{BB962C8B-B14F-4D97-AF65-F5344CB8AC3E}">
        <p14:creationId xmlns:p14="http://schemas.microsoft.com/office/powerpoint/2010/main" val="55662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1892-8A61-1A4E-B50C-AB970FFA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Shallan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8FC00-7C70-1147-814F-78935BA0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8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055" y="3923917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1ADF-B4C5-2642-8161-E6414743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62" y="-45344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717" y="17649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63367-E380-BE42-88A5-7CC61F0C7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08" y="3914714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270" y="3896485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703A7-F9BE-9543-AD6F-9ABF1FD25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717" y="-435218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DC6EE-6985-6843-AA07-6DA6E6279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462" y="1764923"/>
            <a:ext cx="5120640" cy="384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8E57C-79B3-054B-849F-0E95030403EB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60155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6AA96-3F55-6A4B-9A8D-16A4BD99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131" y="1803363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33AD9-788E-314A-81F4-A2A8F654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91" y="1803363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5C535-C49F-824C-9736-46429428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51" y="1803363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7B2A6-07E9-854E-A363-24039289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99" y="4289312"/>
            <a:ext cx="295465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6A00B-70E8-3B49-8BA8-40D3E8BA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035" y="4289312"/>
            <a:ext cx="282892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5B9C9-8145-EA45-B481-38E3A64C1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518" y="4289312"/>
            <a:ext cx="295465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D033A-0F3C-9944-BD26-C9D0D12A3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363" y="4289312"/>
            <a:ext cx="2828925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565E03-44E6-DA4A-8252-B16BD022B9F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86604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68AD4-EB47-764C-AF27-3678D36C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565910"/>
            <a:ext cx="2969769" cy="385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48195-16AE-A846-AF3B-2D3902A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80" y="1565910"/>
            <a:ext cx="2979996" cy="385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2907F-F9D0-C142-A265-0128E2EC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76" y="1565910"/>
            <a:ext cx="2975535" cy="385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17438-B472-DB44-A316-C26446FC0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811" y="1565910"/>
            <a:ext cx="2975535" cy="385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A1A2A-0D79-E042-AF77-25099BE890CB}"/>
              </a:ext>
            </a:extLst>
          </p:cNvPr>
          <p:cNvSpPr txBox="1"/>
          <p:nvPr/>
        </p:nvSpPr>
        <p:spPr>
          <a:xfrm>
            <a:off x="442913" y="0"/>
            <a:ext cx="8196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On-going fantasy series by Brandon Sanderson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 books out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400+ chapters, 5000+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374FF-A942-D24F-BA55-278B390D59BE}"/>
              </a:ext>
            </a:extLst>
          </p:cNvPr>
          <p:cNvSpPr txBox="1"/>
          <p:nvPr/>
        </p:nvSpPr>
        <p:spPr>
          <a:xfrm>
            <a:off x="442913" y="5724525"/>
            <a:ext cx="11001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Nothing I show will be a major spoiler, but in case your interested in reading these books, you might want to avoid paying too close attention</a:t>
            </a:r>
          </a:p>
        </p:txBody>
      </p:sp>
    </p:spTree>
    <p:extLst>
      <p:ext uri="{BB962C8B-B14F-4D97-AF65-F5344CB8AC3E}">
        <p14:creationId xmlns:p14="http://schemas.microsoft.com/office/powerpoint/2010/main" val="186174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BC78-DFB2-E448-8245-85749D4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Adolin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561B-303C-B544-8E14-1173EB7F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2ABC89AD-6DF4-F841-A0AA-F06E4BEF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22" y="1440310"/>
            <a:ext cx="5120640" cy="38404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54C5554-59A0-CC4A-BCAB-45E0F131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22" y="-771195"/>
            <a:ext cx="5120640" cy="38404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CD45E7-3B6F-E94B-8040-836A899D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10" y="-771195"/>
            <a:ext cx="5120640" cy="38404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A9C2947-8FD5-B149-93C3-2451B732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10" y="3651815"/>
            <a:ext cx="5120640" cy="38404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8F00770-FCEA-0342-AD68-3CDE2796B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322" y="3651815"/>
            <a:ext cx="5120640" cy="38404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B766238A-881E-4A49-9744-7234B330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610" y="1440310"/>
            <a:ext cx="5120640" cy="384048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A155D01-7C0B-FA40-8960-857020869A04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50182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4E010-52BB-F245-AE63-01FEC821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65" y="-390753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8790B-2E7C-ED43-B35D-5589FD37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45" y="1885875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8A0DE-9D19-BD45-A093-001B5118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0190" y="395474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D089A-7503-FA4A-9817-2161ABD22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630" y="-39075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E54A6-15D8-5F43-A24F-319C5F4C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615" y="3954743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DD1D0-FC3D-754C-958C-09736AF5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359" y="3954743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4BAD8-B6F5-4F4B-B594-568930FF7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310" y="1885875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15456-9A22-BE48-9DF0-E114927CF587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201752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41A8D-8076-E14B-9B2F-36AD53A6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2" y="685800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8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3F102-8866-484A-88C0-A2B2BFB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17" y="1117600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3E3D9-8715-9041-9C56-A7AEB3B5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77" y="3874975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4F38E-D18E-5940-BFD9-DE0BD7AF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5" y="1117600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C7895-B440-134E-ABB6-7AA8AC15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7" y="3874975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4163-F9B5-EC49-94F9-32EE393A5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92" y="3874975"/>
            <a:ext cx="282892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85497-AD21-804E-98A1-599B1F35B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594" y="1117600"/>
            <a:ext cx="282892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95447-0DF8-D948-8436-C35BE68A2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517" y="3874975"/>
            <a:ext cx="288036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52BFB-2DBC-C741-908E-CEB326F1443F}"/>
              </a:ext>
            </a:extLst>
          </p:cNvPr>
          <p:cNvSpPr txBox="1"/>
          <p:nvPr/>
        </p:nvSpPr>
        <p:spPr>
          <a:xfrm>
            <a:off x="371475" y="532825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85330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F212-71DD-8A40-9061-500A41EB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Dalinar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9C3A-7A92-2C4F-83CE-36AE013D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17A1A-8157-764F-9755-64EEBD91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97" y="1530098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72CDF-727B-E84F-8C46-CDB3302B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75" y="-69713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C7472-826B-0C46-840D-6218E281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375" y="1469469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2C5B6-15FF-A847-B757-01B95D0F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297" y="-643869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4F0B6-E9FB-9C46-B6E4-0B7DA1107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297" y="368934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35920-D156-A448-B254-EC277247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375" y="3636075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32B15-50D4-974F-A28E-A3FC62C495DA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220461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9067-8DC8-1F4F-BB7E-AF786535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98" y="-412223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5198-3CF0-7043-8C32-500103CE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8" y="1737914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8D18-466B-C34E-9B49-77E6334B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62" y="-4122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1A1D6-904E-A04F-AEC2-2A364BD63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20" y="1764450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1C173-DA79-314C-8DA2-A67211C7D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339" y="3928950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5AB44-86F0-E14C-A45D-87D3F9F66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6362" y="3928950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4BD485-D10D-DE42-BE73-0CBABE0FB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28950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31A24-C1DE-104B-B9F8-2971F3EA9D13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09944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82E2-87BC-9349-A081-1071C83A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7" y="692925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854E1-830F-FB4A-A716-421786A2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33" y="1503287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11E0-7EFB-C549-B793-1053DE39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3" y="4189300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32FE7-21B9-CF42-AD94-1EC11878C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33" y="4235262"/>
            <a:ext cx="288036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FDE8-F13E-7F45-848E-68CCCE13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93" y="1503287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212FF-2BE4-A44A-A739-82A42B363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293" y="4235262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B849F8-1ED5-E24D-9941-698E65567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653" y="1503287"/>
            <a:ext cx="2880360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19F1B1-89D5-8146-9FB2-EB7FBF30F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088" y="4235262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8CD3B-6E97-8140-AD17-111E00A5DD1D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35311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87F4-BEDF-C248-BA71-C147CA1E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A9E5-C356-F744-9D3E-939113F5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Analyzed the text in both chapter-level documents and page-level documents</a:t>
            </a:r>
          </a:p>
          <a:p>
            <a:r>
              <a:rPr lang="en-US" dirty="0"/>
              <a:t>Did </a:t>
            </a:r>
            <a:r>
              <a:rPr lang="en-US" dirty="0" err="1"/>
              <a:t>kMeans</a:t>
            </a:r>
            <a:r>
              <a:rPr lang="en-US" dirty="0"/>
              <a:t> clustering, NMF, and LDA topic modeling</a:t>
            </a:r>
          </a:p>
          <a:p>
            <a:r>
              <a:rPr lang="en-US" dirty="0"/>
              <a:t>NMF performed the best without much tuning so the results I will show are for that</a:t>
            </a:r>
          </a:p>
        </p:txBody>
      </p:sp>
    </p:spTree>
    <p:extLst>
      <p:ext uri="{BB962C8B-B14F-4D97-AF65-F5344CB8AC3E}">
        <p14:creationId xmlns:p14="http://schemas.microsoft.com/office/powerpoint/2010/main" val="312937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5E7D-09D5-E84A-8C17-7ECD1656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Kaladin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4B9-6A69-CD4D-84C0-FCA258DB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9DB18-9B0F-0B4D-B78B-DA737DEB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12" y="-691571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D8FB7-E6E6-3E4A-88A4-FFB39BEE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12" y="147153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ECB32-B21C-9342-918D-F1A46D10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712" y="3621788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51412-47C2-CB4F-B430-341982DD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63" y="-691571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13505-3A50-D741-BBAA-809DC468D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663" y="1471537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38DF7-97B5-2B43-839F-E6FD41A9F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663" y="3621788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862B42-A466-E04C-A9E4-0696EB0B2763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42348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F540-3D78-674F-ADDE-61F320DB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36" y="-426574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FDFFA-5F7B-9D48-BD5F-CEC01FD3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62" y="1856605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3F0-4F74-3148-A9FA-F0813458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803" y="-433004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168CF-6D56-2D4A-A52B-99E06A97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803" y="1850175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6C995-4C28-EF4E-91E1-E68FADE6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83" y="391466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F068E-003D-2146-B4E5-19B2A413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2075" y="3914663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838C56-E055-284F-BF73-72149168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14663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0C5E5-6AA0-0C42-9C9B-310D01B3BA2A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162839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37040-3925-DA4B-9D69-FCC7B540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5" y="65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31C90-E6C1-BF48-825D-8546B3D4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23" y="1603337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D8C0-739F-0145-B822-7E5B7BF6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48" y="1603337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E65F7-FE04-8241-8344-2F1C2081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808" y="1603337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384F4-3D64-F340-A2A1-ACD48AEDE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6" y="4203587"/>
            <a:ext cx="288036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328FF-983D-934C-9690-6DF141E8B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806" y="4203587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5F298-1416-0A48-A681-BEC6DAAB2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166" y="4203587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BE9DA-0FCE-B34E-8946-D3A2BFBB3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526" y="4203587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5527F-4096-5A4F-8469-8A9D09CB44F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593010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DEC0-1C83-074E-869D-E0FA1AC0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Navani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F3D0-9438-0B44-A1B5-C4213D79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4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DA858-1F01-2D4E-A79F-D1738F06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7" y="1470090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107AB-E0A9-9943-B6CD-89680897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4323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ED026-0834-DE46-BE0C-AB070D4C8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474" y="-7230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1EDEA-2D71-C742-AD1A-FAED02213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17" y="1450125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34C35-8EB5-CB4C-A3D8-113AA2651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60" y="3643238"/>
            <a:ext cx="5120640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492D5-0607-DE4B-8A15-8A0D164FE2A8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1465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7D3D0-CFE1-0F4D-92FD-4A63C852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99" y="-382980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73483-FF8A-5543-941B-6DC57071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39" y="1798816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B1589-AD55-A940-B681-79CF400BD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60" y="-391477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ABABA-CC10-4E48-AE71-4FC30407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20" y="180731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5A46A-DBD8-2841-ABC6-1ACF2B09D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402" y="3934759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CDF3A-61E7-444E-B9BF-1005D24E4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0650" y="3934759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E2F7F7-BCEA-4B4E-8F1E-406FD057A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454" y="3934759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42BCB-0DC6-6B4A-ADC8-EBE6F0C1C5E9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126965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88EF-C46B-F74F-8AF0-8D36BFC7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5" y="80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39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49213-58D2-2947-BAB4-1D8C919C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4" y="4178113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9DACC-37BE-BD4F-AA2B-C52EA633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750" y="1498045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99BD1-9964-9F46-8042-E8EDD4FE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86" y="4178113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159F1-F6CE-F845-ACEE-B841C623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12" y="1489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FF22A-E9AE-0A43-BF0A-14290B219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95" y="4178113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0CE33-D88F-B149-B5A3-27471013A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239" y="1489000"/>
            <a:ext cx="282892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B350-1B87-5C4E-85AB-8771BECA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6239" y="4117863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5DEA7-9FBD-E349-9337-567B898D0EB7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77447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4796DF-64B9-2A48-A112-6D2D02EC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4" y="843856"/>
            <a:ext cx="7142558" cy="535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125BB-706E-DF45-9858-9252A41C880F}"/>
              </a:ext>
            </a:extLst>
          </p:cNvPr>
          <p:cNvSpPr txBox="1"/>
          <p:nvPr/>
        </p:nvSpPr>
        <p:spPr>
          <a:xfrm>
            <a:off x="324143" y="1752600"/>
            <a:ext cx="38049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 topics came out to be the main characters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Names were the top weighted word in each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tuned the number of topics to 7</a:t>
            </a:r>
          </a:p>
        </p:txBody>
      </p:sp>
    </p:spTree>
    <p:extLst>
      <p:ext uri="{BB962C8B-B14F-4D97-AF65-F5344CB8AC3E}">
        <p14:creationId xmlns:p14="http://schemas.microsoft.com/office/powerpoint/2010/main" val="4183171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B58-EEA6-8047-BCF4-E3BDD56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Szeth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45B4-4335-0D44-9388-3B5D660E6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8A12A-F4B1-874B-92C9-6ABF2851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91" y="199988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2DF44-D887-F54C-A0B3-9523DD08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91" y="3056040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AAE5E-7F69-6746-B6F0-AF72274E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75" y="199988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CADB9-109C-4544-99EA-8EDAFBCA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75" y="3056040"/>
            <a:ext cx="5120640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C99AF-5372-1E40-BBD4-875439AD9AEF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938881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8A8916-2ECC-1B48-95A9-5FCD7A0D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42" y="-612971"/>
            <a:ext cx="5120640" cy="3840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B87B0-8BBD-4941-8AFD-8E668D13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87" y="1782969"/>
            <a:ext cx="5120640" cy="3840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151DEA-DD83-0848-8E2D-15B1C2D1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19" y="-625143"/>
            <a:ext cx="5120640" cy="3840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006D6D-7517-744C-A054-3DA36AE42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264" y="1807313"/>
            <a:ext cx="5120640" cy="384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2752F-F3C7-D648-885D-C1B451689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97" y="3928950"/>
            <a:ext cx="5120640" cy="3840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3E6563-BCD3-6C4F-B964-5C2B5BABA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7787" y="3928950"/>
            <a:ext cx="5120640" cy="3840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7A6478-C9F5-B340-84FC-FBDF89168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28950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2F4FC-3A92-9742-AEEE-B72B35FDCFDD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1913941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CC2F3-79B2-B948-8EB5-28A9894A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30" y="7642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C7847-9239-634E-BF29-0EDAA2B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75" y="1240870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4DA70-E026-A747-92A1-ABD21C10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41" y="1240870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4550-76BB-0943-9F35-9FFC1EC8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383" y="1240870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337A3-FBA6-CA4E-BDAA-F7F38A605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9" y="3925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E1AF1-ED94-6649-BF15-CB222825A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600" y="3931700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AA0AB-CC04-F841-ABEB-81A8F10BA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741" y="3925000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AA46C-2CB0-9741-ADC6-1B9AD843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9101" y="3925000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06E55-D42B-9D47-83B5-B845A4A2A09E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76995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AE77-5B82-B949-B3D5-C9C6D594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CC05-0F40-334F-B137-5A3071A2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38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AEC902-E1D1-884D-B6F3-356C0496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13" y="-726219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9F6DF9-C6BA-1447-8459-9BBE0449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13" y="1479424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EB203-660F-6445-860D-EA79A981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013" y="3650605"/>
            <a:ext cx="5120640" cy="3840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7051A9-1859-5249-AD86-F74975A0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02" y="-726219"/>
            <a:ext cx="5120640" cy="3840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06F8AC-52B4-EB4A-BECA-FBEE3136B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202" y="1402242"/>
            <a:ext cx="5120640" cy="3840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0416EE-8FA6-F448-A23D-C4FDB567A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02" y="3607500"/>
            <a:ext cx="5120640" cy="384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37FABB-D8B3-C84A-BC38-6E0224A1A28B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1569670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0C72-A0EC-7F4F-AFD9-92212F46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57" y="-386561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BF348-6534-2043-B72E-9626D7F9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50" y="176127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27D73-BD2B-BE4C-AF0F-873BC164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3" y="-413002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4626A-385D-B042-BDC4-018B8A39C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3" y="175016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509AE-B829-8A40-91AB-8F9B86539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85" y="3891098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9CAD8-AC83-204F-9EC3-8AB35436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6270" y="3943980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1D19B7-90D5-3541-8B12-B1E4C8826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13328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579C7-867D-5748-92D5-77E2A54024E0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4123152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BCD07-639D-A045-9147-479A89C3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0" y="6856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52010-A06E-C141-8B7A-8579EC62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55" y="1039000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F0ED1-7C29-FA42-9007-AAE05DF3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80" y="1039000"/>
            <a:ext cx="282892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7BC37-CB73-BF44-A86A-052FC9F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405" y="1039000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EB604-3EBB-B14F-BD7D-869EF33F4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4" y="3925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2F0A-1DD6-4449-A5FC-08DC02DD3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893" y="3925000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14D85-4952-934B-A846-93B461CF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77" y="3925000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28B2D-2446-BD4B-82DD-571D37B2A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688" y="3925000"/>
            <a:ext cx="288036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7408E8-B46F-9A48-BD00-7C55259AFEB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9709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660911-9223-B042-A6AF-63820008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47" y="142875"/>
            <a:ext cx="4460618" cy="334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A0296-3E53-B245-88EF-E8718052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21" y="142875"/>
            <a:ext cx="4460618" cy="3345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51475-1300-C146-8322-16CDC0BE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94" y="3362424"/>
            <a:ext cx="4460618" cy="3345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D9E06-2E29-C847-B25F-E80545182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521" y="3362424"/>
            <a:ext cx="4460618" cy="33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7D77-192B-B54A-8DE6-6FDE8226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A15E-6DE3-4843-A38A-77512A21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 didn’t work very well, apparent structure in the plots doesn’t really correlate to what’s happening in the book</a:t>
            </a:r>
          </a:p>
          <a:p>
            <a:pPr lvl="1"/>
            <a:r>
              <a:rPr lang="en-US" dirty="0"/>
              <a:t>Occasionally it does but sometimes it’s just flat out wrong</a:t>
            </a:r>
          </a:p>
        </p:txBody>
      </p:sp>
    </p:spTree>
    <p:extLst>
      <p:ext uri="{BB962C8B-B14F-4D97-AF65-F5344CB8AC3E}">
        <p14:creationId xmlns:p14="http://schemas.microsoft.com/office/powerpoint/2010/main" val="170637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0946-2A34-7744-8D7D-484ACF53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889000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7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08674-D244-5E47-886D-D7A9BFAB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50" y="1039000"/>
            <a:ext cx="6794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6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4753C-F363-2B4D-88D9-181FBCB2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63" y="946113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7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4AE6-5FE3-6C4B-B80B-4AA5FC0B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75" y="996100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2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593A4-5BFC-8B4B-8AAB-F21F509E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75" y="988938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6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50B50-4560-4A40-8160-A67EA9D9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25" y="1024638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B827C-BA93-974D-8276-455C8FE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38" y="960325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6B280-AD90-884B-B36E-56B8145D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" y="1284887"/>
            <a:ext cx="5436332" cy="4555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684CE-EFAB-604B-957D-F122330F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3" y="1249662"/>
            <a:ext cx="5436333" cy="459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58B9B-9512-F142-890D-CFDF2AC3EE52}"/>
              </a:ext>
            </a:extLst>
          </p:cNvPr>
          <p:cNvSpPr txBox="1"/>
          <p:nvPr/>
        </p:nvSpPr>
        <p:spPr>
          <a:xfrm>
            <a:off x="8358188" y="5972175"/>
            <a:ext cx="1151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F8113-E3C6-C943-9E7A-3200C5515C20}"/>
              </a:ext>
            </a:extLst>
          </p:cNvPr>
          <p:cNvSpPr txBox="1"/>
          <p:nvPr/>
        </p:nvSpPr>
        <p:spPr>
          <a:xfrm>
            <a:off x="1891425" y="5989788"/>
            <a:ext cx="1550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71482-6AB3-954E-A91E-06B1B371B54F}"/>
              </a:ext>
            </a:extLst>
          </p:cNvPr>
          <p:cNvSpPr txBox="1"/>
          <p:nvPr/>
        </p:nvSpPr>
        <p:spPr>
          <a:xfrm>
            <a:off x="418538" y="390240"/>
            <a:ext cx="9067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Made </a:t>
            </a:r>
            <a:r>
              <a:rPr lang="en-US" sz="2800" dirty="0" err="1"/>
              <a:t>tSNE</a:t>
            </a:r>
            <a:r>
              <a:rPr lang="en-US" sz="2800" dirty="0"/>
              <a:t> plots from NMF topic vectors for each document:</a:t>
            </a:r>
          </a:p>
        </p:txBody>
      </p:sp>
    </p:spTree>
    <p:extLst>
      <p:ext uri="{BB962C8B-B14F-4D97-AF65-F5344CB8AC3E}">
        <p14:creationId xmlns:p14="http://schemas.microsoft.com/office/powerpoint/2010/main" val="172175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AE78-F6A5-DF47-B0AB-D31D787E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for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D420-2357-FF4E-A0A4-EB2BC7D77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then took each specific character, and did more topic modeling on the chapters/pages labeled for that character</a:t>
            </a:r>
          </a:p>
          <a:p>
            <a:r>
              <a:rPr lang="en-US" dirty="0"/>
              <a:t>This time I added character names to the stop words in order to find more thematic topics</a:t>
            </a:r>
          </a:p>
          <a:p>
            <a:r>
              <a:rPr lang="en-US" dirty="0"/>
              <a:t>Just going to show results for one character, rest of the plots can be found in the appendix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6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4DBCE-6C94-9B45-86C1-6754E13F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471" y="1895467"/>
            <a:ext cx="4723528" cy="35426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3E8D5-61C8-3545-9472-A467BE2F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88" y="-405070"/>
            <a:ext cx="4723528" cy="3542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1865B-2B54-C043-94CF-A4B0879A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389" y="1895467"/>
            <a:ext cx="4723528" cy="354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0090B-6A6A-FC4B-B1B6-D1F5438F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472" y="-405069"/>
            <a:ext cx="4723528" cy="3542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F43CA-9EBB-7A4C-A6D9-9A4FC286F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0390" y="4167430"/>
            <a:ext cx="4723528" cy="3542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C1830-E472-D848-88B1-5EFF6C8E8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471" y="4167430"/>
            <a:ext cx="4723528" cy="3542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078088-FC11-8B49-A00E-29EADBC3A422}"/>
              </a:ext>
            </a:extLst>
          </p:cNvPr>
          <p:cNvSpPr txBox="1"/>
          <p:nvPr/>
        </p:nvSpPr>
        <p:spPr>
          <a:xfrm>
            <a:off x="209141" y="2012986"/>
            <a:ext cx="30718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Sub-topics for chapter-level documents for </a:t>
            </a:r>
            <a:r>
              <a:rPr lang="en-US" sz="2800" b="1" dirty="0" err="1"/>
              <a:t>Shallan</a:t>
            </a: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Mostly selected on various plot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7C7350-EA52-E644-BBDB-036F26DBAA03}"/>
              </a:ext>
            </a:extLst>
          </p:cNvPr>
          <p:cNvSpPr txBox="1"/>
          <p:nvPr/>
        </p:nvSpPr>
        <p:spPr>
          <a:xfrm>
            <a:off x="4925915" y="2695"/>
            <a:ext cx="1072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Family: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72DD4D-D4EC-B24D-A7BC-B85A93E81C7B}"/>
              </a:ext>
            </a:extLst>
          </p:cNvPr>
          <p:cNvSpPr txBox="1"/>
          <p:nvPr/>
        </p:nvSpPr>
        <p:spPr>
          <a:xfrm>
            <a:off x="9427927" y="2695"/>
            <a:ext cx="1160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Leisure: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FFD2E5-4D4E-0445-BE60-750262CD254C}"/>
              </a:ext>
            </a:extLst>
          </p:cNvPr>
          <p:cNvSpPr txBox="1"/>
          <p:nvPr/>
        </p:nvSpPr>
        <p:spPr>
          <a:xfrm>
            <a:off x="4654920" y="2303231"/>
            <a:ext cx="1687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Exploration: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FEA3FE-C323-3C49-A275-B2F5CB913A61}"/>
              </a:ext>
            </a:extLst>
          </p:cNvPr>
          <p:cNvSpPr txBox="1"/>
          <p:nvPr/>
        </p:nvSpPr>
        <p:spPr>
          <a:xfrm>
            <a:off x="9487293" y="2324664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Urban: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C6FAA1-D5FF-5949-8D20-679266F7184D}"/>
              </a:ext>
            </a:extLst>
          </p:cNvPr>
          <p:cNvSpPr txBox="1"/>
          <p:nvPr/>
        </p:nvSpPr>
        <p:spPr>
          <a:xfrm>
            <a:off x="9487293" y="4568684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Sailing: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180281-2990-DA4B-B992-FDBCC0B31DFA}"/>
              </a:ext>
            </a:extLst>
          </p:cNvPr>
          <p:cNvSpPr txBox="1"/>
          <p:nvPr/>
        </p:nvSpPr>
        <p:spPr>
          <a:xfrm>
            <a:off x="4957974" y="4568684"/>
            <a:ext cx="1008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Quest:</a:t>
            </a:r>
          </a:p>
        </p:txBody>
      </p:sp>
    </p:spTree>
    <p:extLst>
      <p:ext uri="{BB962C8B-B14F-4D97-AF65-F5344CB8AC3E}">
        <p14:creationId xmlns:p14="http://schemas.microsoft.com/office/powerpoint/2010/main" val="61147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95" y="3012988"/>
            <a:ext cx="6510528" cy="4882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14" y="6858000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5" y="-436077"/>
            <a:ext cx="6536998" cy="4902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0F837-538E-1A46-BB54-9EB73C3F5A51}"/>
              </a:ext>
            </a:extLst>
          </p:cNvPr>
          <p:cNvSpPr txBox="1"/>
          <p:nvPr/>
        </p:nvSpPr>
        <p:spPr>
          <a:xfrm>
            <a:off x="902508" y="2184426"/>
            <a:ext cx="4199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Some sub-topics for page-level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Got some of the same topics, but also some new ones which were less plot-related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BB509D-D5CB-964D-AC98-D8E5D6985532}"/>
              </a:ext>
            </a:extLst>
          </p:cNvPr>
          <p:cNvSpPr txBox="1"/>
          <p:nvPr/>
        </p:nvSpPr>
        <p:spPr>
          <a:xfrm>
            <a:off x="8056251" y="214805"/>
            <a:ext cx="654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8D238-CFED-7445-AB34-AEE555D69533}"/>
              </a:ext>
            </a:extLst>
          </p:cNvPr>
          <p:cNvSpPr txBox="1"/>
          <p:nvPr/>
        </p:nvSpPr>
        <p:spPr>
          <a:xfrm>
            <a:off x="7577328" y="3663870"/>
            <a:ext cx="1611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Interaction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0603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459</Words>
  <Application>Microsoft Macintosh PowerPoint</Application>
  <PresentationFormat>Widescreen</PresentationFormat>
  <Paragraphs>88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NLP on  “The Stormlight Archive”</vt:lpstr>
      <vt:lpstr>PowerPoint Presentation</vt:lpstr>
      <vt:lpstr>Processing</vt:lpstr>
      <vt:lpstr>PowerPoint Presentation</vt:lpstr>
      <vt:lpstr>PowerPoint Presentation</vt:lpstr>
      <vt:lpstr>PowerPoint Presentation</vt:lpstr>
      <vt:lpstr>Topic modeling for characters</vt:lpstr>
      <vt:lpstr>PowerPoint Presentation</vt:lpstr>
      <vt:lpstr>PowerPoint Presentation</vt:lpstr>
      <vt:lpstr>PowerPoint Presentation</vt:lpstr>
      <vt:lpstr>Future work</vt:lpstr>
      <vt:lpstr>Appendix</vt:lpstr>
      <vt:lpstr>PowerPoint Presentation</vt:lpstr>
      <vt:lpstr>PowerPoint Presentation</vt:lpstr>
      <vt:lpstr>PowerPoint Presentation</vt:lpstr>
      <vt:lpstr>PowerPoint Presentation</vt:lpstr>
      <vt:lpstr>Shallan</vt:lpstr>
      <vt:lpstr>PowerPoint Presentation</vt:lpstr>
      <vt:lpstr>PowerPoint Presentation</vt:lpstr>
      <vt:lpstr>Adolin</vt:lpstr>
      <vt:lpstr>PowerPoint Presentation</vt:lpstr>
      <vt:lpstr>PowerPoint Presentation</vt:lpstr>
      <vt:lpstr>PowerPoint Presentation</vt:lpstr>
      <vt:lpstr>PowerPoint Presentation</vt:lpstr>
      <vt:lpstr>Dalinar</vt:lpstr>
      <vt:lpstr>PowerPoint Presentation</vt:lpstr>
      <vt:lpstr>PowerPoint Presentation</vt:lpstr>
      <vt:lpstr>PowerPoint Presentation</vt:lpstr>
      <vt:lpstr>PowerPoint Presentation</vt:lpstr>
      <vt:lpstr>Kaladin</vt:lpstr>
      <vt:lpstr>PowerPoint Presentation</vt:lpstr>
      <vt:lpstr>PowerPoint Presentation</vt:lpstr>
      <vt:lpstr>PowerPoint Presentation</vt:lpstr>
      <vt:lpstr>PowerPoint Presentation</vt:lpstr>
      <vt:lpstr>Navani</vt:lpstr>
      <vt:lpstr>PowerPoint Presentation</vt:lpstr>
      <vt:lpstr>PowerPoint Presentation</vt:lpstr>
      <vt:lpstr>PowerPoint Presentation</vt:lpstr>
      <vt:lpstr>PowerPoint Presentation</vt:lpstr>
      <vt:lpstr>Szeth</vt:lpstr>
      <vt:lpstr>PowerPoint Presentation</vt:lpstr>
      <vt:lpstr>PowerPoint Presentation</vt:lpstr>
      <vt:lpstr>PowerPoint Presentation</vt:lpstr>
      <vt:lpstr>PowerPoint Presentation</vt:lpstr>
      <vt:lpstr>Venli</vt:lpstr>
      <vt:lpstr>PowerPoint Presentation</vt:lpstr>
      <vt:lpstr>PowerPoint Presentation</vt:lpstr>
      <vt:lpstr>PowerPoint Presentation</vt:lpstr>
      <vt:lpstr>PowerPoint Presentation</vt:lpstr>
      <vt:lpstr>Sentiment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“The Stormlight Archive”</dc:title>
  <dc:creator>Microsoft Office User</dc:creator>
  <cp:lastModifiedBy>Microsoft Office User</cp:lastModifiedBy>
  <cp:revision>42</cp:revision>
  <cp:lastPrinted>2021-02-26T03:12:48Z</cp:lastPrinted>
  <dcterms:created xsi:type="dcterms:W3CDTF">2021-02-24T23:15:38Z</dcterms:created>
  <dcterms:modified xsi:type="dcterms:W3CDTF">2021-02-26T16:41:08Z</dcterms:modified>
</cp:coreProperties>
</file>